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78" r:id="rId5"/>
    <p:sldId id="258" r:id="rId6"/>
    <p:sldId id="259" r:id="rId7"/>
    <p:sldId id="260" r:id="rId8"/>
    <p:sldId id="261" r:id="rId9"/>
    <p:sldId id="279" r:id="rId10"/>
    <p:sldId id="280" r:id="rId11"/>
    <p:sldId id="281" r:id="rId12"/>
    <p:sldId id="282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/>
              <a:t>DRUG-INDUCED SKIN REACTIONS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Marriam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Zaka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Lecturer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Institute of Pharmacy,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Faculty of Pharmaceutical and Allied Health Sciences</a:t>
            </a: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LCWU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Lahore.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Drug-Induced Skin Reactions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For example, there may be uncertainty about whether a </a:t>
            </a:r>
            <a:r>
              <a:rPr lang="en-US" b="1" dirty="0" err="1" smtClean="0"/>
              <a:t>morbilliform</a:t>
            </a:r>
            <a:r>
              <a:rPr lang="en-US" b="1" dirty="0" smtClean="0"/>
              <a:t> rash </a:t>
            </a:r>
            <a:r>
              <a:rPr lang="en-US" dirty="0" smtClean="0"/>
              <a:t>is due to a viral infection or an antibiotic, and this may unnecessarily limit the future use of a particular medication. </a:t>
            </a:r>
          </a:p>
          <a:p>
            <a:pPr algn="just"/>
            <a:r>
              <a:rPr lang="en-US" dirty="0" smtClean="0"/>
              <a:t> Furthermore, patients may be taking several medicines, making it difficult to establish the one responsible. Some drugs are more likely to be the cause of a particular type of eruption than others. For example, if a patient taking both </a:t>
            </a:r>
            <a:r>
              <a:rPr lang="en-US" b="1" dirty="0" err="1" smtClean="0"/>
              <a:t>demeclocycline</a:t>
            </a:r>
            <a:r>
              <a:rPr lang="en-US" dirty="0" smtClean="0"/>
              <a:t> and </a:t>
            </a:r>
            <a:r>
              <a:rPr lang="en-US" b="1" dirty="0" smtClean="0"/>
              <a:t>chlorpromazine </a:t>
            </a:r>
            <a:r>
              <a:rPr lang="en-US" dirty="0" smtClean="0"/>
              <a:t>develops </a:t>
            </a:r>
            <a:r>
              <a:rPr lang="en-US" b="1" dirty="0" smtClean="0"/>
              <a:t>a photosensitivity reaction</a:t>
            </a:r>
            <a:r>
              <a:rPr lang="en-US" dirty="0" smtClean="0"/>
              <a:t> the chances are that </a:t>
            </a:r>
            <a:r>
              <a:rPr lang="en-US" dirty="0" err="1" smtClean="0"/>
              <a:t>demeclocycline</a:t>
            </a:r>
            <a:r>
              <a:rPr lang="en-US" dirty="0" smtClean="0"/>
              <a:t> is the cause, although both drugs are capable of producing the reaction. </a:t>
            </a:r>
          </a:p>
          <a:p>
            <a:pPr algn="just"/>
            <a:r>
              <a:rPr lang="en-US" dirty="0" smtClean="0"/>
              <a:t>However, if the patient develops skin </a:t>
            </a:r>
            <a:r>
              <a:rPr lang="en-US" dirty="0" err="1" smtClean="0"/>
              <a:t>hyperpigmentation</a:t>
            </a:r>
            <a:r>
              <a:rPr lang="en-US" dirty="0" smtClean="0"/>
              <a:t> then chlorpromazine is more likely to be implicated.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Drug-Induced Skin Reactions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The timing of skin reactions is often a useful diagnostic tool. In general, the onset occurs within a few weeks of the introduction of the causative drug. </a:t>
            </a:r>
          </a:p>
          <a:p>
            <a:pPr algn="just"/>
            <a:r>
              <a:rPr lang="en-US" dirty="0" smtClean="0"/>
              <a:t>If a medicine has been taken for many years without a problem then it is less likely to be responsible. When examining a list of medicines taken by a patient with a rash, new drugs taken within the previous month are the most likely cause.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Drug-Induced Skin Reactions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There are some notable exceptions to this rule. Hypersensitivity reactions to </a:t>
            </a:r>
            <a:r>
              <a:rPr lang="en-US" b="1" dirty="0" smtClean="0"/>
              <a:t>penicillins</a:t>
            </a:r>
            <a:r>
              <a:rPr lang="en-US" dirty="0" smtClean="0"/>
              <a:t> can occur several weeks after the drug has been discontinued, and the typical </a:t>
            </a:r>
            <a:r>
              <a:rPr lang="en-US" dirty="0" err="1" smtClean="0"/>
              <a:t>psoriasiform</a:t>
            </a:r>
            <a:r>
              <a:rPr lang="en-US" dirty="0" smtClean="0"/>
              <a:t> skin eruption seen with the </a:t>
            </a:r>
            <a:r>
              <a:rPr lang="en-US" b="1" dirty="0" smtClean="0"/>
              <a:t>beta-blocker </a:t>
            </a:r>
            <a:r>
              <a:rPr lang="en-US" b="1" dirty="0" err="1" smtClean="0"/>
              <a:t>practolol</a:t>
            </a:r>
            <a:r>
              <a:rPr lang="en-US" dirty="0" smtClean="0"/>
              <a:t> (withdrawn in the 1970s) generally occurred after many months of treatment. </a:t>
            </a:r>
            <a:r>
              <a:rPr lang="en-US" b="1" dirty="0" smtClean="0"/>
              <a:t>Gold</a:t>
            </a:r>
            <a:r>
              <a:rPr lang="en-US" dirty="0" smtClean="0"/>
              <a:t> can also cause very late reactions.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Drug-Induced Skin Reactions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b="1" dirty="0" smtClean="0"/>
              <a:t>Drug-induced skin reactions and their typical causative drugs: </a:t>
            </a:r>
          </a:p>
          <a:p>
            <a:pPr marL="514350" indent="-514350" algn="just">
              <a:buAutoNum type="arabicPeriod"/>
            </a:pPr>
            <a:r>
              <a:rPr lang="en-US" b="1" dirty="0" err="1" smtClean="0"/>
              <a:t>Maculopapular</a:t>
            </a:r>
            <a:r>
              <a:rPr lang="en-US" b="1" dirty="0" smtClean="0"/>
              <a:t>: 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en-US" dirty="0" err="1" smtClean="0"/>
              <a:t>iohexol</a:t>
            </a:r>
            <a:r>
              <a:rPr lang="en-US" dirty="0" smtClean="0"/>
              <a:t>, 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err="1" smtClean="0"/>
              <a:t>iomeprol</a:t>
            </a:r>
            <a:r>
              <a:rPr lang="en-US" dirty="0" smtClean="0"/>
              <a:t>, 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err="1" smtClean="0"/>
              <a:t>ampicillin</a:t>
            </a:r>
            <a:r>
              <a:rPr lang="en-US" dirty="0" smtClean="0"/>
              <a:t>, 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/>
              <a:t>amoxicillin, 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err="1" smtClean="0"/>
              <a:t>carbamazepine</a:t>
            </a:r>
            <a:r>
              <a:rPr lang="en-US" dirty="0" smtClean="0"/>
              <a:t>,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mexiletine</a:t>
            </a:r>
            <a:r>
              <a:rPr lang="en-US" dirty="0" smtClean="0"/>
              <a:t>,(</a:t>
            </a:r>
            <a:r>
              <a:rPr lang="en-US" dirty="0" err="1" smtClean="0"/>
              <a:t>antiarrythmic</a:t>
            </a:r>
            <a:r>
              <a:rPr lang="en-US" dirty="0" smtClean="0"/>
              <a:t>) 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Tiopronin</a:t>
            </a:r>
            <a:r>
              <a:rPr lang="en-US" dirty="0" smtClean="0"/>
              <a:t> (</a:t>
            </a:r>
            <a:r>
              <a:rPr lang="en-US" dirty="0" err="1" smtClean="0"/>
              <a:t>cysteinuria</a:t>
            </a:r>
            <a:r>
              <a:rPr lang="en-US" dirty="0" smtClean="0"/>
              <a:t>)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Drug-Induced Skin Reactions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2. Photosensitive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Sparfloxacin</a:t>
            </a:r>
            <a:r>
              <a:rPr lang="en-US" dirty="0" smtClean="0"/>
              <a:t>,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fleroxacin</a:t>
            </a:r>
            <a:r>
              <a:rPr lang="en-US" dirty="0" smtClean="0"/>
              <a:t>,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lomefloxacin</a:t>
            </a:r>
            <a:r>
              <a:rPr lang="en-US" dirty="0" smtClean="0"/>
              <a:t> ,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piroxicam</a:t>
            </a:r>
            <a:r>
              <a:rPr lang="en-US" dirty="0" smtClean="0"/>
              <a:t>,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ampiroxicam</a:t>
            </a:r>
            <a:r>
              <a:rPr lang="en-US" dirty="0" smtClean="0"/>
              <a:t>,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griseofulvin</a:t>
            </a:r>
            <a:r>
              <a:rPr lang="en-US" dirty="0" smtClean="0"/>
              <a:t>,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mequitazine</a:t>
            </a:r>
            <a:r>
              <a:rPr lang="en-US" dirty="0" smtClean="0"/>
              <a:t>,(antihistamine, </a:t>
            </a:r>
            <a:r>
              <a:rPr lang="en-US" dirty="0" err="1" smtClean="0"/>
              <a:t>anticholinergic</a:t>
            </a:r>
            <a:r>
              <a:rPr lang="en-US" dirty="0" smtClean="0"/>
              <a:t>)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ketoprofen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Drug-Induced Skin Reactions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3. Fixed-drug eruption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Allylisopropylacetyl</a:t>
            </a:r>
            <a:r>
              <a:rPr lang="en-US" dirty="0" smtClean="0"/>
              <a:t> urea,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mefenamic</a:t>
            </a:r>
            <a:r>
              <a:rPr lang="en-US" dirty="0" smtClean="0"/>
              <a:t> acid,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ethenzamide</a:t>
            </a:r>
            <a:r>
              <a:rPr lang="en-US" dirty="0" smtClean="0"/>
              <a:t>,(salicylic acid derivative)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barbital,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minocycline</a:t>
            </a:r>
            <a:r>
              <a:rPr lang="en-US" dirty="0" smtClean="0"/>
              <a:t>,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sulfamethoxazole</a:t>
            </a:r>
            <a:r>
              <a:rPr lang="en-US" dirty="0" smtClean="0"/>
              <a:t>,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piroxicam</a:t>
            </a:r>
            <a:r>
              <a:rPr lang="en-US" dirty="0" smtClean="0"/>
              <a:t>,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 fluorouracil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Drug-Induced Skin Reactions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Erythema</a:t>
            </a:r>
            <a:r>
              <a:rPr lang="en-US" b="1" dirty="0" smtClean="0"/>
              <a:t> </a:t>
            </a:r>
            <a:r>
              <a:rPr lang="en-US" b="1" dirty="0" err="1" smtClean="0"/>
              <a:t>multiforme</a:t>
            </a:r>
            <a:r>
              <a:rPr lang="en-US" b="1" dirty="0" smtClean="0"/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Iohexol</a:t>
            </a:r>
            <a:r>
              <a:rPr lang="en-US" dirty="0" smtClean="0"/>
              <a:t>,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carbamazepine</a:t>
            </a:r>
            <a:r>
              <a:rPr lang="en-US" dirty="0" smtClean="0"/>
              <a:t>,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amoxicillin,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tiopronin</a:t>
            </a:r>
            <a:r>
              <a:rPr lang="en-US" dirty="0" smtClean="0"/>
              <a:t>,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phenytoin</a:t>
            </a:r>
            <a:r>
              <a:rPr lang="en-US" dirty="0" smtClean="0"/>
              <a:t>,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diltiazem</a:t>
            </a:r>
            <a:r>
              <a:rPr lang="en-US" dirty="0" smtClean="0"/>
              <a:t>,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mexiletine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Drug-Induced Skin Reactions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5. </a:t>
            </a:r>
            <a:r>
              <a:rPr lang="en-US" b="1" dirty="0" err="1" smtClean="0"/>
              <a:t>Lichenoid</a:t>
            </a:r>
            <a:r>
              <a:rPr lang="en-US" b="1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Tiopronin</a:t>
            </a:r>
            <a:r>
              <a:rPr lang="en-US" dirty="0" smtClean="0"/>
              <a:t>,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captopril</a:t>
            </a:r>
            <a:r>
              <a:rPr lang="en-US" dirty="0" smtClean="0"/>
              <a:t>,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interferon alpha, 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cyanamide</a:t>
            </a:r>
            <a:r>
              <a:rPr lang="en-US" dirty="0" smtClean="0"/>
              <a:t>,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oxatomide</a:t>
            </a:r>
            <a:r>
              <a:rPr lang="en-US" dirty="0" smtClean="0"/>
              <a:t> (antihistamine)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Drug-Induced Skin Reactions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6. </a:t>
            </a:r>
            <a:r>
              <a:rPr lang="en-US" b="1" dirty="0" err="1" smtClean="0"/>
              <a:t>Urticarial</a:t>
            </a:r>
            <a:r>
              <a:rPr lang="en-US" b="1" dirty="0" smtClean="0"/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Cefaclor</a:t>
            </a:r>
            <a:r>
              <a:rPr lang="en-US" dirty="0" smtClean="0"/>
              <a:t>,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minocycline</a:t>
            </a:r>
            <a:r>
              <a:rPr lang="en-US" dirty="0" smtClean="0"/>
              <a:t>,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iohexol</a:t>
            </a:r>
            <a:r>
              <a:rPr lang="en-US" dirty="0" smtClean="0"/>
              <a:t>,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aspirin,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cetraxate</a:t>
            </a:r>
            <a:r>
              <a:rPr lang="en-US" dirty="0" smtClean="0"/>
              <a:t>, (mucosal protective agent)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mefenamic</a:t>
            </a:r>
            <a:r>
              <a:rPr lang="en-US" dirty="0" smtClean="0"/>
              <a:t> acid</a:t>
            </a:r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Drug-Induced Skin Reactions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7. Toxic epidermal </a:t>
            </a:r>
            <a:r>
              <a:rPr lang="en-US" b="1" dirty="0" err="1" smtClean="0"/>
              <a:t>necrolysis</a:t>
            </a:r>
            <a:r>
              <a:rPr lang="en-US" b="1" dirty="0" smtClean="0"/>
              <a:t>(TEN</a:t>
            </a:r>
            <a:r>
              <a:rPr lang="en-US" sz="4000" b="1" dirty="0" smtClean="0"/>
              <a:t>)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4000" dirty="0" err="1" smtClean="0"/>
              <a:t>Cefuzonam</a:t>
            </a:r>
            <a:r>
              <a:rPr lang="en-US" sz="4000" dirty="0" smtClean="0"/>
              <a:t>,</a:t>
            </a:r>
          </a:p>
          <a:p>
            <a:pPr algn="just">
              <a:buFont typeface="Wingdings" pitchFamily="2" charset="2"/>
              <a:buChar char="§"/>
            </a:pPr>
            <a:r>
              <a:rPr lang="en-US" sz="4000" dirty="0" smtClean="0"/>
              <a:t> penicillin,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4000" dirty="0" smtClean="0"/>
              <a:t> </a:t>
            </a:r>
            <a:r>
              <a:rPr lang="en-US" sz="4000" dirty="0" err="1" smtClean="0"/>
              <a:t>phenobarbital</a:t>
            </a:r>
            <a:r>
              <a:rPr lang="en-US" sz="4000" dirty="0" smtClean="0"/>
              <a:t>,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4000" dirty="0" smtClean="0"/>
              <a:t> </a:t>
            </a:r>
            <a:r>
              <a:rPr lang="en-US" sz="4000" dirty="0" err="1" smtClean="0"/>
              <a:t>chlormezanone</a:t>
            </a:r>
            <a:r>
              <a:rPr lang="en-US" sz="4000" dirty="0" smtClean="0"/>
              <a:t>,(</a:t>
            </a:r>
            <a:r>
              <a:rPr lang="en-US" sz="4000" dirty="0" err="1" smtClean="0"/>
              <a:t>anxiolytic</a:t>
            </a:r>
            <a:r>
              <a:rPr lang="en-US" sz="4000" dirty="0" smtClean="0"/>
              <a:t> and muscle relaxant)</a:t>
            </a:r>
          </a:p>
          <a:p>
            <a:pPr algn="just">
              <a:buFont typeface="Wingdings" pitchFamily="2" charset="2"/>
              <a:buChar char="§"/>
            </a:pPr>
            <a:r>
              <a:rPr lang="en-US" sz="4000" dirty="0" smtClean="0"/>
              <a:t> </a:t>
            </a:r>
            <a:r>
              <a:rPr lang="en-US" sz="4000" dirty="0" err="1" smtClean="0"/>
              <a:t>carbamazepine</a:t>
            </a:r>
            <a:r>
              <a:rPr lang="en-US" sz="4000" dirty="0" smtClean="0"/>
              <a:t>,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4000" dirty="0" smtClean="0"/>
              <a:t> </a:t>
            </a:r>
            <a:r>
              <a:rPr lang="en-US" sz="4000" dirty="0" err="1" smtClean="0"/>
              <a:t>methazolamide</a:t>
            </a:r>
            <a:r>
              <a:rPr lang="en-US" sz="4000" dirty="0" smtClean="0"/>
              <a:t>,</a:t>
            </a:r>
          </a:p>
          <a:p>
            <a:pPr algn="just">
              <a:buFont typeface="Wingdings" pitchFamily="2" charset="2"/>
              <a:buChar char="§"/>
            </a:pPr>
            <a:r>
              <a:rPr lang="en-US" sz="4000" dirty="0" smtClean="0"/>
              <a:t> acetaminophen,</a:t>
            </a:r>
          </a:p>
          <a:p>
            <a:pPr algn="just">
              <a:buFont typeface="Wingdings" pitchFamily="2" charset="2"/>
              <a:buChar char="§"/>
            </a:pPr>
            <a:r>
              <a:rPr lang="en-US" sz="4000" dirty="0" smtClean="0"/>
              <a:t> </a:t>
            </a:r>
            <a:r>
              <a:rPr lang="en-US" sz="4000" dirty="0" err="1" smtClean="0"/>
              <a:t>allopurinol</a:t>
            </a:r>
            <a:r>
              <a:rPr lang="en-US" sz="4000" dirty="0" smtClean="0"/>
              <a:t>,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4000" dirty="0" smtClean="0"/>
              <a:t> </a:t>
            </a:r>
            <a:r>
              <a:rPr lang="en-US" sz="4000" dirty="0" err="1" smtClean="0"/>
              <a:t>diclofenac</a:t>
            </a:r>
            <a:endParaRPr lang="en-US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Drug-Induced Skin Reactions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Drug-induced skin reaction or drug eruption is a general term for eruptions in the skin and mucosa induced by a drug or its metabolites. </a:t>
            </a:r>
          </a:p>
          <a:p>
            <a:pPr algn="just"/>
            <a:r>
              <a:rPr lang="en-US" b="1" dirty="0" err="1" smtClean="0"/>
              <a:t>Maculopapular</a:t>
            </a:r>
            <a:r>
              <a:rPr lang="en-US" b="1" dirty="0" smtClean="0"/>
              <a:t> or </a:t>
            </a:r>
            <a:r>
              <a:rPr lang="en-US" b="1" dirty="0" err="1" smtClean="0"/>
              <a:t>morbilliform</a:t>
            </a:r>
            <a:r>
              <a:rPr lang="en-US" b="1" dirty="0" smtClean="0"/>
              <a:t> </a:t>
            </a:r>
            <a:r>
              <a:rPr lang="en-US" dirty="0" smtClean="0"/>
              <a:t>eruptions may be the most common of all cutaneous drug reactions. </a:t>
            </a:r>
          </a:p>
          <a:p>
            <a:pPr algn="just"/>
            <a:r>
              <a:rPr lang="en-US" dirty="0" smtClean="0"/>
              <a:t>In diagnosing skin diseases, it is essential to consider drugs as a possible cause of any eruption, because drug eruptions can take the form of any skin lesion.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Drug-Induced Skin Reactions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8. Stevens-Johnson syndrome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Penicillin,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chlorpromazine,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sulfamethoxazole</a:t>
            </a:r>
            <a:r>
              <a:rPr lang="en-US" dirty="0" smtClean="0"/>
              <a:t>,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sodium </a:t>
            </a:r>
            <a:r>
              <a:rPr lang="en-US" dirty="0" err="1" smtClean="0"/>
              <a:t>aurothiomalate</a:t>
            </a:r>
            <a:r>
              <a:rPr lang="en-US" dirty="0" smtClean="0"/>
              <a:t>, (gold </a:t>
            </a:r>
            <a:r>
              <a:rPr lang="en-US" dirty="0" err="1" smtClean="0"/>
              <a:t>compound,immunosuppressive</a:t>
            </a:r>
            <a:r>
              <a:rPr lang="en-US" dirty="0" smtClean="0"/>
              <a:t>)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phenytoin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Drug-Induced Skin Reactions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9. </a:t>
            </a:r>
            <a:r>
              <a:rPr lang="en-US" b="1" dirty="0" err="1" smtClean="0"/>
              <a:t>Erythrodermic</a:t>
            </a:r>
            <a:r>
              <a:rPr lang="en-US" b="1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Carbamazepine</a:t>
            </a:r>
            <a:r>
              <a:rPr lang="en-US" dirty="0" smtClean="0"/>
              <a:t>,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sodium </a:t>
            </a:r>
            <a:r>
              <a:rPr lang="en-US" dirty="0" err="1" smtClean="0"/>
              <a:t>aurothiomalate</a:t>
            </a:r>
            <a:r>
              <a:rPr lang="en-US" dirty="0" smtClean="0"/>
              <a:t>, 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cyanamide</a:t>
            </a:r>
            <a:r>
              <a:rPr lang="en-US" dirty="0" smtClean="0"/>
              <a:t>, 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allopurinol</a:t>
            </a:r>
            <a:r>
              <a:rPr lang="en-US" dirty="0" smtClean="0"/>
              <a:t>,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ampicillin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Drug-Induced Skin Reactions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10. </a:t>
            </a:r>
            <a:r>
              <a:rPr lang="en-US" b="1" dirty="0" err="1" smtClean="0"/>
              <a:t>Vesiculo</a:t>
            </a:r>
            <a:r>
              <a:rPr lang="en-US" b="1" dirty="0" smtClean="0"/>
              <a:t>-</a:t>
            </a:r>
            <a:r>
              <a:rPr lang="en-US" b="1" dirty="0" err="1" smtClean="0"/>
              <a:t>bullous</a:t>
            </a:r>
            <a:r>
              <a:rPr lang="en-US" b="1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it-IT" dirty="0" smtClean="0"/>
              <a:t>D-penicillamine, </a:t>
            </a:r>
          </a:p>
          <a:p>
            <a:pPr>
              <a:buFont typeface="Wingdings" pitchFamily="2" charset="2"/>
              <a:buChar char="§"/>
            </a:pPr>
            <a:r>
              <a:rPr lang="it-IT" dirty="0" smtClean="0"/>
              <a:t>tiopronin, </a:t>
            </a:r>
          </a:p>
          <a:p>
            <a:pPr>
              <a:buFont typeface="Wingdings" pitchFamily="2" charset="2"/>
              <a:buChar char="§"/>
            </a:pPr>
            <a:r>
              <a:rPr lang="it-IT" dirty="0" smtClean="0"/>
              <a:t>captopril, </a:t>
            </a:r>
          </a:p>
          <a:p>
            <a:pPr>
              <a:buFont typeface="Wingdings" pitchFamily="2" charset="2"/>
              <a:buChar char="§"/>
            </a:pPr>
            <a:r>
              <a:rPr lang="it-IT" dirty="0" smtClean="0"/>
              <a:t>bucillamine, (antirheumatic)</a:t>
            </a:r>
          </a:p>
          <a:p>
            <a:pPr>
              <a:buFont typeface="Wingdings" pitchFamily="2" charset="2"/>
              <a:buChar char="§"/>
            </a:pPr>
            <a:r>
              <a:rPr lang="it-IT" dirty="0" smtClean="0"/>
              <a:t>Alacepril (ACEI)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Drug-Induced Skin Reactions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11. Eczematous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Penicillin,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chlorpromazine, 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chlorthiazide</a:t>
            </a:r>
            <a:r>
              <a:rPr lang="en-US" dirty="0" smtClean="0"/>
              <a:t>, 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promethazine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Drug-Induced Skin Reactions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12. </a:t>
            </a:r>
            <a:r>
              <a:rPr lang="en-US" b="1" dirty="0" err="1" smtClean="0"/>
              <a:t>Purpuric</a:t>
            </a:r>
            <a:r>
              <a:rPr lang="en-US" b="1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Sodium </a:t>
            </a:r>
            <a:r>
              <a:rPr lang="en-US" dirty="0" err="1" smtClean="0"/>
              <a:t>aurothiomalate</a:t>
            </a:r>
            <a:r>
              <a:rPr lang="en-US" dirty="0" smtClean="0"/>
              <a:t>, 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sulfamethoxazole</a:t>
            </a:r>
            <a:r>
              <a:rPr lang="en-US" dirty="0" smtClean="0"/>
              <a:t>,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penicillin,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aspirin</a:t>
            </a:r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Drug-Induced Skin Reactions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dirty="0" smtClean="0"/>
              <a:t>Methods of identifying the causative drug: </a:t>
            </a:r>
          </a:p>
          <a:p>
            <a:pPr algn="just"/>
            <a:r>
              <a:rPr lang="en-US" sz="2800" dirty="0" smtClean="0"/>
              <a:t>History is taken on drug-induced skin reactions and on exacerbation or remission of eruptions influenced by use or discontinuation of a drug. If the eruption is suspected to be drug-induced reactions,  following tests are conducted for identification: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Skin test (scratch test, prick test, </a:t>
            </a:r>
            <a:r>
              <a:rPr lang="en-US" sz="2800" dirty="0" err="1" smtClean="0"/>
              <a:t>intradermal</a:t>
            </a:r>
            <a:r>
              <a:rPr lang="en-US" sz="2800" dirty="0" smtClean="0"/>
              <a:t> test)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Patch test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Drug lymphocyte stimulation test (DLST)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/>
              <a:t>Rechallenge</a:t>
            </a:r>
            <a:r>
              <a:rPr lang="en-US" sz="2800" dirty="0" smtClean="0"/>
              <a:t> test (absolutely </a:t>
            </a:r>
            <a:r>
              <a:rPr lang="en-US" sz="2800" dirty="0" err="1" smtClean="0"/>
              <a:t>contrainidicated</a:t>
            </a:r>
            <a:r>
              <a:rPr lang="en-US" sz="2800" dirty="0" smtClean="0"/>
              <a:t> in severe forms of drug reactions)</a:t>
            </a:r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Drug-Induced Skin Reactions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Treatment: </a:t>
            </a:r>
          </a:p>
          <a:p>
            <a:pPr algn="just"/>
            <a:r>
              <a:rPr lang="en-US" sz="3500" dirty="0" smtClean="0"/>
              <a:t>It is essential to discontinue the causative medication and not used again in that patient, although the risk–benefit potential needs to be considered before discontinuing any necessary medicines.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Drug-Induced Skin Reactions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sz="4000" dirty="0" smtClean="0"/>
              <a:t>Symptomatic treatment may be needed. Calamine lotion or systemic antihistamines may relieve pruritus and topical corticosteroids may help inflammation and itch. </a:t>
            </a:r>
          </a:p>
          <a:p>
            <a:pPr algn="just"/>
            <a:r>
              <a:rPr lang="en-US" sz="4000" dirty="0" smtClean="0"/>
              <a:t>In serious cases, such as anaphylactic shock, systemic management using steroids in large doses including antihistamines, </a:t>
            </a:r>
            <a:r>
              <a:rPr lang="en-US" sz="4000" dirty="0" err="1" smtClean="0"/>
              <a:t>epinephrines</a:t>
            </a:r>
            <a:r>
              <a:rPr lang="en-US" sz="4000" dirty="0" smtClean="0"/>
              <a:t>, by pulse therapy.</a:t>
            </a:r>
          </a:p>
          <a:p>
            <a:pPr algn="just"/>
            <a:endParaRPr lang="en-US" sz="4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Drug-Induced Skin Reactions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4000" dirty="0" smtClean="0"/>
              <a:t>In most cases drug eruptions are reversible, resolving gradually after the causative drug is withdrawn. Knowledge of the half-lives of the implicated medicines can be important; for medications with long half-lives, the time to resolution may be several weeks or more.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Drug-Induced Skin Reactions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Cutaneous drug eruptions are one of the most common types of adverse reaction to drug therapy, with an overall incidence rate of 2–3% in hospitalized patients. </a:t>
            </a:r>
          </a:p>
          <a:p>
            <a:pPr algn="just"/>
            <a:r>
              <a:rPr lang="en-US" dirty="0" smtClean="0"/>
              <a:t>Almost any medicine can induce skin reactions, and certain drug classes, such as non-steroidal anti-inflammatory drugs (NSAIDs), antibiotics and </a:t>
            </a:r>
            <a:r>
              <a:rPr lang="en-US" dirty="0" err="1" smtClean="0"/>
              <a:t>antiepileptics</a:t>
            </a:r>
            <a:r>
              <a:rPr lang="en-US" dirty="0" smtClean="0"/>
              <a:t>, have drug eruption rates approaching 1–5%.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Drug-Induced Skin Reactions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 cutaneous drug reaction should be suspected in any patient who develops a rash during a course of drug therapy. The reaction may be due to any medicine the patient is currently taking or has recently been exposed to, including : 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prescribed and over-the-counter medicines, 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 herbal or homoeopathic preparations, 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vaccines or contrast media. 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the non-drug components of a medicine, i.e. the pharmaceutical excipients, may cause hypersensitivity reactions in some patients.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Drug-Induced Skin Reactions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Drug eruptions may be accompanied by general symptoms including: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 fatigue,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fever,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lymph node enlargement,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dysfunction of the internal organs such as liver, kidneys or bone marrow,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 hypotension and shock.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Drug-Induced Skin Reactions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sz="3800" b="1" dirty="0" smtClean="0"/>
              <a:t>Classification of Drug-induced skin reactions  by mechanism: </a:t>
            </a:r>
          </a:p>
          <a:p>
            <a:pPr algn="just">
              <a:buNone/>
            </a:pPr>
            <a:r>
              <a:rPr lang="en-US" sz="3800" b="1" dirty="0" smtClean="0"/>
              <a:t>A. Immunologic:</a:t>
            </a:r>
          </a:p>
          <a:p>
            <a:pPr algn="just">
              <a:buNone/>
            </a:pPr>
            <a:r>
              <a:rPr lang="en-US" dirty="0" smtClean="0"/>
              <a:t>1. </a:t>
            </a:r>
            <a:r>
              <a:rPr lang="en-US" b="1" dirty="0" smtClean="0"/>
              <a:t>Type I hypersensitivity </a:t>
            </a:r>
            <a:r>
              <a:rPr lang="en-US" dirty="0" smtClean="0"/>
              <a:t>(via </a:t>
            </a:r>
            <a:r>
              <a:rPr lang="en-US" dirty="0" err="1" smtClean="0"/>
              <a:t>IgE</a:t>
            </a:r>
            <a:r>
              <a:rPr lang="en-US" dirty="0" smtClean="0"/>
              <a:t> antibodies; acute onset within 2 hours after drug intake)</a:t>
            </a:r>
          </a:p>
          <a:p>
            <a:pPr algn="just">
              <a:buNone/>
            </a:pPr>
            <a:r>
              <a:rPr lang="en-US" dirty="0" smtClean="0"/>
              <a:t>2. </a:t>
            </a:r>
            <a:r>
              <a:rPr lang="en-US" b="1" dirty="0" smtClean="0"/>
              <a:t>Type II hypersensitivity </a:t>
            </a:r>
            <a:r>
              <a:rPr lang="en-US" dirty="0" smtClean="0"/>
              <a:t>(eruption caused by thrombocytopenia and </a:t>
            </a:r>
            <a:r>
              <a:rPr lang="en-US" dirty="0" err="1" smtClean="0"/>
              <a:t>hemolysis</a:t>
            </a:r>
            <a:r>
              <a:rPr lang="en-US" dirty="0" smtClean="0"/>
              <a:t> resulting from complement activation)</a:t>
            </a:r>
          </a:p>
          <a:p>
            <a:pPr algn="just">
              <a:buNone/>
            </a:pPr>
            <a:r>
              <a:rPr lang="en-US" dirty="0" smtClean="0"/>
              <a:t>3. </a:t>
            </a:r>
            <a:r>
              <a:rPr lang="en-US" b="1" dirty="0" smtClean="0"/>
              <a:t>Type III hypersensitivity </a:t>
            </a:r>
            <a:r>
              <a:rPr lang="en-US" dirty="0" smtClean="0"/>
              <a:t>(</a:t>
            </a:r>
            <a:r>
              <a:rPr lang="en-US" dirty="0" err="1" smtClean="0"/>
              <a:t>immunocomplex</a:t>
            </a:r>
            <a:r>
              <a:rPr lang="en-US" dirty="0" smtClean="0"/>
              <a:t> deposition in skin components)</a:t>
            </a:r>
          </a:p>
          <a:p>
            <a:pPr algn="just">
              <a:buNone/>
            </a:pPr>
            <a:r>
              <a:rPr lang="en-US" dirty="0" smtClean="0"/>
              <a:t>4. </a:t>
            </a:r>
            <a:r>
              <a:rPr lang="en-US" b="1" dirty="0" smtClean="0"/>
              <a:t>Type IV hypersensitivity </a:t>
            </a:r>
            <a:r>
              <a:rPr lang="en-US" dirty="0" smtClean="0"/>
              <a:t>(reactions caused by activated T cells)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Drug-Induced Skin Reactions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/>
              <a:t>B. Non-immunologic:</a:t>
            </a:r>
          </a:p>
          <a:p>
            <a:pPr algn="just">
              <a:buNone/>
            </a:pPr>
            <a:r>
              <a:rPr lang="en-US" b="1" dirty="0" smtClean="0"/>
              <a:t>1. Pharmacological effects </a:t>
            </a:r>
            <a:r>
              <a:rPr lang="en-US" dirty="0" smtClean="0"/>
              <a:t>(Hair loss caused by anticancer agents and exfoliation in palms and soles caused by </a:t>
            </a:r>
            <a:r>
              <a:rPr lang="en-US" dirty="0" err="1" smtClean="0"/>
              <a:t>retinoids</a:t>
            </a:r>
            <a:r>
              <a:rPr lang="en-US" dirty="0" smtClean="0"/>
              <a:t>).</a:t>
            </a:r>
          </a:p>
          <a:p>
            <a:pPr algn="just">
              <a:buNone/>
            </a:pPr>
            <a:r>
              <a:rPr lang="en-US" b="1" dirty="0" smtClean="0"/>
              <a:t>2</a:t>
            </a:r>
            <a:r>
              <a:rPr lang="en-US" dirty="0" smtClean="0"/>
              <a:t>. </a:t>
            </a:r>
            <a:r>
              <a:rPr lang="en-US" b="1" dirty="0" smtClean="0"/>
              <a:t>Accumulation </a:t>
            </a:r>
            <a:r>
              <a:rPr lang="en-US" dirty="0" smtClean="0"/>
              <a:t>A drug accumulates in the skin or mucous membranes from prolonged use (arsenic </a:t>
            </a:r>
            <a:r>
              <a:rPr lang="en-US" dirty="0" err="1" smtClean="0"/>
              <a:t>melanoderma</a:t>
            </a:r>
            <a:r>
              <a:rPr lang="en-US" dirty="0" smtClean="0"/>
              <a:t> and </a:t>
            </a:r>
            <a:r>
              <a:rPr lang="en-US" dirty="0" err="1" smtClean="0"/>
              <a:t>argyria</a:t>
            </a:r>
            <a:r>
              <a:rPr lang="en-US" dirty="0" smtClean="0"/>
              <a:t> are examples of accumulation disorders).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Drug-Induced Skin Reactions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b="1" dirty="0" smtClean="0"/>
              <a:t>3. Drug interaction </a:t>
            </a:r>
            <a:r>
              <a:rPr lang="en-US" dirty="0" smtClean="0"/>
              <a:t>One drug may inhibit another drug’s metabolism or excretion, or it may influence protein binding, leading to the same symptoms as those in drug overdose. </a:t>
            </a:r>
          </a:p>
          <a:p>
            <a:pPr algn="just">
              <a:buNone/>
            </a:pPr>
            <a:r>
              <a:rPr lang="en-US" b="1" dirty="0" smtClean="0"/>
              <a:t>4. Patient specific conditions </a:t>
            </a:r>
            <a:r>
              <a:rPr lang="en-US" dirty="0" smtClean="0"/>
              <a:t>Inherited enzyme deficiency may cause drug reactions; excessive reaction occurs against a minute amount of drug (intolerance). An unexpected action of the drug is caused (idiosyncrasy).</a:t>
            </a:r>
            <a:endParaRPr lang="en-US" b="1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Drug-Induced Skin Reactions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800" b="1" dirty="0" smtClean="0"/>
              <a:t>Diagnosis</a:t>
            </a:r>
          </a:p>
          <a:p>
            <a:pPr algn="just"/>
            <a:r>
              <a:rPr lang="en-US" dirty="0" smtClean="0"/>
              <a:t>It can be difficult to diagnose a drug eruption with confidence. Most drugs are associated with a spectrum of skin reactions, although some agents seldom cause skin reactions. </a:t>
            </a:r>
          </a:p>
          <a:p>
            <a:pPr algn="just"/>
            <a:r>
              <a:rPr lang="en-US" dirty="0" smtClean="0"/>
              <a:t>Some types of skin rash are very rarely drug induced, for example </a:t>
            </a:r>
            <a:r>
              <a:rPr lang="en-US" b="1" dirty="0" smtClean="0"/>
              <a:t>eczema</a:t>
            </a:r>
            <a:r>
              <a:rPr lang="en-US" dirty="0" smtClean="0"/>
              <a:t>. Many drug reactions cannot be distinguished from naturally occurring eruptions, and so misdiagnosis is common.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1320</Words>
  <Application>Microsoft Office PowerPoint</Application>
  <PresentationFormat>On-screen Show (4:3)</PresentationFormat>
  <Paragraphs>166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DRUG-INDUCED SKIN REACTIONS</vt:lpstr>
      <vt:lpstr>Drug-Induced Skin Reactions</vt:lpstr>
      <vt:lpstr>Drug-Induced Skin Reactions</vt:lpstr>
      <vt:lpstr>Drug-Induced Skin Reactions</vt:lpstr>
      <vt:lpstr>Drug-Induced Skin Reactions</vt:lpstr>
      <vt:lpstr>Drug-Induced Skin Reactions</vt:lpstr>
      <vt:lpstr>Drug-Induced Skin Reactions</vt:lpstr>
      <vt:lpstr>Drug-Induced Skin Reactions</vt:lpstr>
      <vt:lpstr>Drug-Induced Skin Reactions</vt:lpstr>
      <vt:lpstr>Drug-Induced Skin Reactions</vt:lpstr>
      <vt:lpstr>Drug-Induced Skin Reactions</vt:lpstr>
      <vt:lpstr>Drug-Induced Skin Reactions</vt:lpstr>
      <vt:lpstr>Drug-Induced Skin Reactions</vt:lpstr>
      <vt:lpstr>Drug-Induced Skin Reactions</vt:lpstr>
      <vt:lpstr>Drug-Induced Skin Reactions</vt:lpstr>
      <vt:lpstr>Drug-Induced Skin Reactions</vt:lpstr>
      <vt:lpstr>Drug-Induced Skin Reactions</vt:lpstr>
      <vt:lpstr>Drug-Induced Skin Reactions</vt:lpstr>
      <vt:lpstr>Drug-Induced Skin Reactions</vt:lpstr>
      <vt:lpstr>Drug-Induced Skin Reactions</vt:lpstr>
      <vt:lpstr>Drug-Induced Skin Reactions</vt:lpstr>
      <vt:lpstr>Drug-Induced Skin Reactions</vt:lpstr>
      <vt:lpstr>Drug-Induced Skin Reactions</vt:lpstr>
      <vt:lpstr>Drug-Induced Skin Reactions</vt:lpstr>
      <vt:lpstr>Drug-Induced Skin Reactions</vt:lpstr>
      <vt:lpstr>Drug-Induced Skin Reactions</vt:lpstr>
      <vt:lpstr>Drug-Induced Skin Reactions</vt:lpstr>
      <vt:lpstr>Drug-Induced Skin Reactions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DRUG-INDUCED SKIN REACTIONS</dc:title>
  <dc:creator>Shmed</dc:creator>
  <cp:lastModifiedBy>Zee computer</cp:lastModifiedBy>
  <cp:revision>25</cp:revision>
  <dcterms:created xsi:type="dcterms:W3CDTF">2006-08-16T00:00:00Z</dcterms:created>
  <dcterms:modified xsi:type="dcterms:W3CDTF">2020-05-21T07:43:18Z</dcterms:modified>
</cp:coreProperties>
</file>